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8F"/>
    <a:srgbClr val="996633"/>
    <a:srgbClr val="FF5050"/>
    <a:srgbClr val="FEBEBE"/>
    <a:srgbClr val="FF0000"/>
    <a:srgbClr val="FFFF99"/>
    <a:srgbClr val="E20000"/>
    <a:srgbClr val="FFADAD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ys stil 3 – uthevin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ys stil 2 – uthev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ys stil 3 – uthev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ys stil 3 – uthev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ys stil 3 – uthev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7A6C1F-0D0A-438A-9536-3FD4963AD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14DD9A3-007C-47CD-851B-EC5DD33D7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B9A4BD-6909-495A-A5F7-F2F3319A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8267-5740-4CCC-B00A-0759808B315A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890416-88DD-486B-A49D-0B35593D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7E264B-2E7F-4F20-BB58-2E68DE35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D86-697F-4702-BAF2-C5F8B8FB5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280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44D6E3-2367-4EFF-8CE5-C47E352B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505A3B-0462-42E9-AF07-AC063CB9D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1A9BB-2882-432E-8C11-C769A9FF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8267-5740-4CCC-B00A-0759808B315A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AA7F65-B33D-47D7-B143-077A439C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F5A803-50A9-4796-8293-94E309A8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D86-697F-4702-BAF2-C5F8B8FB5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402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08340CE-AA6C-4D15-B4D5-77B33378F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083CDF5-A881-4597-9149-C07681402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8177BB-59AE-4409-94F8-05B49ADB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8267-5740-4CCC-B00A-0759808B315A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CAD86B-6EBB-42E7-AB0B-773237C2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63ABA6-4086-4327-B6A4-D233EC01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D86-697F-4702-BAF2-C5F8B8FB5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95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D2E441-F34E-469D-A660-BF7B16EA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4F3CF8-DC56-4582-A8BD-10A02CD67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A01416-3CCE-4F06-85EB-A7E053C9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8267-5740-4CCC-B00A-0759808B315A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BE2B0B-B520-4EEC-A1AB-069820DB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6C056BE-E9C8-4B50-95F2-7BE1BD6D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D86-697F-4702-BAF2-C5F8B8FB5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43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4594B0-8C9D-4AF1-BE90-57654836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77E98C-8457-4563-AEC5-3B2FFA293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A7D951-10F0-48FC-A51C-2ED1C716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8267-5740-4CCC-B00A-0759808B315A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5B7C8D-11D9-414C-8152-49D29048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12B747-98E3-4827-9770-BE8CC2E0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D86-697F-4702-BAF2-C5F8B8FB5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54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5CE0F1-27B1-4C13-8E06-6F38BA51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55CC95-B07E-4325-86BD-6ECC08366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940D4B-606E-4E0F-957F-CFA021D9C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9AA09C1-880B-433E-A907-46D8A742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8267-5740-4CCC-B00A-0759808B315A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5161C5-E059-4264-98D8-E8889E92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85447F5-F389-4560-A696-E964D39D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D86-697F-4702-BAF2-C5F8B8FB5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93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F952E3-C717-4738-91E1-40183851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BE95B7-8720-441B-8C9C-445FAF28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D6BCABF-632E-412E-93CE-B5EAECC16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52DB056-D800-454A-A181-B5FC0EA06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2261F16-A905-48A4-8B74-EE067E77D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A5612EE-3AC4-45C0-A1F2-67BF2BFC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8267-5740-4CCC-B00A-0759808B315A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40BF5A0-291B-4EF8-9A01-CE4C555D6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7146CEF-102B-4E08-AB40-A571DC74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D86-697F-4702-BAF2-C5F8B8FB5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87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06C2C2-28A0-433F-8FFF-EC338920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CB4795E-9C2D-452C-9AEA-916181978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8267-5740-4CCC-B00A-0759808B315A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D7B98B7-DE20-4C4B-A74D-9DE87380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3CBC086-0EAD-413A-BF96-846CA3CF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D86-697F-4702-BAF2-C5F8B8FB5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64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856BBEC-2B08-4382-976E-DAB3F97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8267-5740-4CCC-B00A-0759808B315A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DDE016-C116-4047-A181-C4CBDDBD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C0BFA2-0024-4E61-B6BD-E58CBE6F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D86-697F-4702-BAF2-C5F8B8FB5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578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7A5FFA-3AFF-488D-A0F6-1564C196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312189-128D-4A51-BEB9-EF145DF5D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2D860A0-5596-41DC-A49E-C68114388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026CAFC-6AD6-4567-82A7-5FA18873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8267-5740-4CCC-B00A-0759808B315A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F650889-4415-4171-A367-04AC06CE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B326F2E-F509-4EC9-AE33-0639CF46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D86-697F-4702-BAF2-C5F8B8FB5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923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AB690B-E6A8-4DD1-A400-3AC94A5A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CBBAC93-AE16-4D8C-BF01-45F7DD321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D797C42-C94D-4C17-B837-101AB58F8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20DB25-4046-4375-B414-15526277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8267-5740-4CCC-B00A-0759808B315A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D3B55EF-6AC1-4972-82C2-31C479DD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2576096-EEE3-4D9B-8F70-6F2B4EE6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D86-697F-4702-BAF2-C5F8B8FB5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92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332A949-AB8C-4C1F-B815-D94842DF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5DFFFF6-855F-4843-BE98-6C2291807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17EBB3-213C-473C-88CA-6D7AD8ED8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8267-5740-4CCC-B00A-0759808B315A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86C483-5D49-4F41-8007-C4020F7D4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BCB401-00D8-4381-9167-54D245CB0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8D86-697F-4702-BAF2-C5F8B8FB54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5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9" Type="http://schemas.openxmlformats.org/officeDocument/2006/relationships/image" Target="../media/image35.svg"/><Relationship Id="rId21" Type="http://schemas.openxmlformats.org/officeDocument/2006/relationships/hyperlink" Target="https://serieliv.no/2016/02/04/verdens-beste-fastelavnsboller/fastelavnsris/" TargetMode="External"/><Relationship Id="rId34" Type="http://schemas.openxmlformats.org/officeDocument/2006/relationships/image" Target="../media/image30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hyperlink" Target="https://www.stortinget.no/nn/Stottemeny/Tema-A-A/SAMER/" TargetMode="External"/><Relationship Id="rId41" Type="http://schemas.openxmlformats.org/officeDocument/2006/relationships/image" Target="../media/image3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37" Type="http://schemas.openxmlformats.org/officeDocument/2006/relationships/image" Target="../media/image33.svg"/><Relationship Id="rId40" Type="http://schemas.openxmlformats.org/officeDocument/2006/relationships/image" Target="../media/image36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hyperlink" Target="https://www.epla.no/handlaget/produkter/934451/" TargetMode="External"/><Relationship Id="rId28" Type="http://schemas.openxmlformats.org/officeDocument/2006/relationships/image" Target="../media/image25.jpg"/><Relationship Id="rId36" Type="http://schemas.openxmlformats.org/officeDocument/2006/relationships/image" Target="../media/image3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0.jpg"/><Relationship Id="rId27" Type="http://schemas.openxmlformats.org/officeDocument/2006/relationships/image" Target="../media/image24.svg"/><Relationship Id="rId30" Type="http://schemas.openxmlformats.org/officeDocument/2006/relationships/image" Target="../media/image26.png"/><Relationship Id="rId35" Type="http://schemas.openxmlformats.org/officeDocument/2006/relationships/image" Target="../media/image31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33" Type="http://schemas.openxmlformats.org/officeDocument/2006/relationships/image" Target="../media/image29.sv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>
            <a:extLst>
              <a:ext uri="{FF2B5EF4-FFF2-40B4-BE49-F238E27FC236}">
                <a16:creationId xmlns:a16="http://schemas.microsoft.com/office/drawing/2014/main" id="{3841428E-C7EE-43F4-A8B0-ECA99743F547}"/>
              </a:ext>
            </a:extLst>
          </p:cNvPr>
          <p:cNvSpPr txBox="1">
            <a:spLocks/>
          </p:cNvSpPr>
          <p:nvPr/>
        </p:nvSpPr>
        <p:spPr>
          <a:xfrm>
            <a:off x="236901" y="766847"/>
            <a:ext cx="11109303" cy="549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>
                <a:solidFill>
                  <a:schemeClr val="bg2">
                    <a:lumMod val="50000"/>
                  </a:schemeClr>
                </a:solidFill>
                <a:latin typeface="Modern Love Caps"/>
              </a:rPr>
              <a:t>Månedsplan februar - Reiret</a:t>
            </a:r>
          </a:p>
        </p:txBody>
      </p:sp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E9E8B564-CDD8-48FC-B420-86E9C0318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71008"/>
              </p:ext>
            </p:extLst>
          </p:nvPr>
        </p:nvGraphicFramePr>
        <p:xfrm>
          <a:off x="717930" y="1462094"/>
          <a:ext cx="10756139" cy="46755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65257">
                  <a:extLst>
                    <a:ext uri="{9D8B030D-6E8A-4147-A177-3AD203B41FA5}">
                      <a16:colId xmlns:a16="http://schemas.microsoft.com/office/drawing/2014/main" val="2578410635"/>
                    </a:ext>
                  </a:extLst>
                </a:gridCol>
                <a:gridCol w="2029492">
                  <a:extLst>
                    <a:ext uri="{9D8B030D-6E8A-4147-A177-3AD203B41FA5}">
                      <a16:colId xmlns:a16="http://schemas.microsoft.com/office/drawing/2014/main" val="20725468"/>
                    </a:ext>
                  </a:extLst>
                </a:gridCol>
                <a:gridCol w="1831760">
                  <a:extLst>
                    <a:ext uri="{9D8B030D-6E8A-4147-A177-3AD203B41FA5}">
                      <a16:colId xmlns:a16="http://schemas.microsoft.com/office/drawing/2014/main" val="1094566439"/>
                    </a:ext>
                  </a:extLst>
                </a:gridCol>
                <a:gridCol w="2269940">
                  <a:extLst>
                    <a:ext uri="{9D8B030D-6E8A-4147-A177-3AD203B41FA5}">
                      <a16:colId xmlns:a16="http://schemas.microsoft.com/office/drawing/2014/main" val="2734119357"/>
                    </a:ext>
                  </a:extLst>
                </a:gridCol>
                <a:gridCol w="2074374">
                  <a:extLst>
                    <a:ext uri="{9D8B030D-6E8A-4147-A177-3AD203B41FA5}">
                      <a16:colId xmlns:a16="http://schemas.microsoft.com/office/drawing/2014/main" val="1246388939"/>
                    </a:ext>
                  </a:extLst>
                </a:gridCol>
                <a:gridCol w="2085316">
                  <a:extLst>
                    <a:ext uri="{9D8B030D-6E8A-4147-A177-3AD203B41FA5}">
                      <a16:colId xmlns:a16="http://schemas.microsoft.com/office/drawing/2014/main" val="3837065185"/>
                    </a:ext>
                  </a:extLst>
                </a:gridCol>
              </a:tblGrid>
              <a:tr h="283275">
                <a:tc>
                  <a:txBody>
                    <a:bodyPr/>
                    <a:lstStyle/>
                    <a:p>
                      <a:r>
                        <a:rPr lang="nb-NO" sz="1050" dirty="0"/>
                        <a:t>Uke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 dirty="0"/>
                        <a:t>Mandag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Tirsdag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Torsdag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Fredag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529733"/>
                  </a:ext>
                </a:extLst>
              </a:tr>
              <a:tr h="1047049">
                <a:tc>
                  <a:txBody>
                    <a:bodyPr/>
                    <a:lstStyle/>
                    <a:p>
                      <a:r>
                        <a:rPr lang="nb-NO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050" dirty="0"/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</a:rPr>
                        <a:t>B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U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</a:rPr>
                        <a:t>R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</a:rPr>
                        <a:t>S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A5A5"/>
                          </a:solidFill>
                          <a:effectLst/>
                          <a:uLnTx/>
                          <a:uFillTx/>
                        </a:rPr>
                        <a:t>D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</a:rPr>
                        <a:t>G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S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F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EI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</a:rPr>
                        <a:t>R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</a:rPr>
                        <a:t>N</a:t>
                      </a:r>
                      <a:r>
                        <a:rPr kumimoji="0" lang="nb-NO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uLnTx/>
                          <a:uFillTx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S,j</a:t>
                      </a:r>
                      <a:r>
                        <a:rPr kumimoji="0" lang="nb-NO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- 4 år</a:t>
                      </a:r>
                      <a:endParaRPr lang="nb-NO" sz="1200" dirty="0"/>
                    </a:p>
                    <a:p>
                      <a:pPr algn="ctr"/>
                      <a:endParaRPr lang="nb-NO" sz="1050" dirty="0"/>
                    </a:p>
                    <a:p>
                      <a:pPr algn="l"/>
                      <a:r>
                        <a:rPr lang="nb-NO" sz="1050" dirty="0"/>
                        <a:t>Plukke bjørkeris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b="1" u="sng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Gruppedeling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Samenes dag, en liten markering og prat om samefolket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dirty="0"/>
                        <a:t>7</a:t>
                      </a:r>
                      <a:endParaRPr kumimoji="0" lang="nb-NO" sz="105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        </a:t>
                      </a:r>
                      <a:r>
                        <a:rPr kumimoji="0" lang="nb-NO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8F8F"/>
                          </a:solidFill>
                          <a:effectLst/>
                          <a:uLnTx/>
                          <a:uFillTx/>
                        </a:rPr>
                        <a:t>SMÅ GRUPPER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               Vi lager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             fastelavnsris</a:t>
                      </a:r>
                    </a:p>
                    <a:p>
                      <a:endParaRPr lang="nb-N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Barnehage konsert i Bjergsted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«Trollungen og fuglene»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Starter kl. 12:00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>
                          <a:solidFill>
                            <a:srgbClr val="0070C0"/>
                          </a:solidFill>
                        </a:rPr>
                        <a:t>FORMINGSAKTIVITET</a:t>
                      </a:r>
                      <a:endParaRPr kumimoji="0" lang="nb-NO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7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/>
                      <a:endParaRPr lang="nb-NO" sz="1200" b="1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nb-NO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11417"/>
                  </a:ext>
                </a:extLst>
              </a:tr>
              <a:tr h="567723">
                <a:tc>
                  <a:txBody>
                    <a:bodyPr/>
                    <a:lstStyle/>
                    <a:p>
                      <a:r>
                        <a:rPr lang="nb-NO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12</a:t>
                      </a:r>
                    </a:p>
                    <a:p>
                      <a:pPr algn="ctr"/>
                      <a:r>
                        <a:rPr lang="nb-NO" sz="1050" dirty="0"/>
                        <a:t>Tur dag</a:t>
                      </a:r>
                    </a:p>
                    <a:p>
                      <a:pPr algn="ctr"/>
                      <a:r>
                        <a:rPr lang="nb-NO" sz="1050" dirty="0"/>
                        <a:t>Vi tar turen til skogen – kanskje møter vi pilemus silkehår, eller vi kan lage oss en</a:t>
                      </a:r>
                    </a:p>
                    <a:p>
                      <a:endParaRPr lang="nb-N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b="1" u="sng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Gruppedeling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språkgrupper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-forming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-klipp og lim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8F8F"/>
                          </a:solidFill>
                          <a:effectLst/>
                          <a:uLnTx/>
                          <a:uFillTx/>
                        </a:rPr>
                        <a:t>SMÅ GRUPPER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Dagen har litt variert innhold, vi deler oss i grupper.  Arbeid innenfor tema jorda vår/ mnd. eventyr</a:t>
                      </a:r>
                    </a:p>
                    <a:p>
                      <a:endParaRPr lang="nb-N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Lek ute og inne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Småkokkene lager: Bacalao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7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Eva plantid: 10:00-15:00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dirty="0"/>
                        <a:t>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>
                          <a:solidFill>
                            <a:srgbClr val="0070C0"/>
                          </a:solidFill>
                        </a:rPr>
                        <a:t>K</a:t>
                      </a:r>
                      <a:r>
                        <a:rPr lang="nb-NO" sz="1600" b="1" dirty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nb-NO" sz="1600" b="1" dirty="0">
                          <a:solidFill>
                            <a:schemeClr val="accent4"/>
                          </a:solidFill>
                        </a:rPr>
                        <a:t>R</a:t>
                      </a:r>
                      <a:r>
                        <a:rPr lang="nb-NO" sz="1600" b="1" dirty="0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nb-NO" sz="1600" b="1" dirty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nb-NO" sz="1600" b="1" dirty="0">
                          <a:solidFill>
                            <a:srgbClr val="FF8F8F"/>
                          </a:solidFill>
                        </a:rPr>
                        <a:t>V</a:t>
                      </a:r>
                      <a:r>
                        <a:rPr lang="nb-NO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</a:t>
                      </a:r>
                      <a:r>
                        <a:rPr lang="nb-NO" sz="1600" b="1" dirty="0">
                          <a:solidFill>
                            <a:srgbClr val="7030A0"/>
                          </a:solidFill>
                        </a:rPr>
                        <a:t>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dirty="0">
                          <a:solidFill>
                            <a:schemeClr val="tx1"/>
                          </a:solidFill>
                        </a:rPr>
                        <a:t>De som ønsker kan kle seg 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32426"/>
                  </a:ext>
                </a:extLst>
              </a:tr>
              <a:tr h="394370">
                <a:tc>
                  <a:txBody>
                    <a:bodyPr/>
                    <a:lstStyle/>
                    <a:p>
                      <a:r>
                        <a:rPr lang="nb-NO" sz="1000" dirty="0"/>
                        <a:t>8</a:t>
                      </a:r>
                    </a:p>
                    <a:p>
                      <a:endParaRPr lang="nb-N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19</a:t>
                      </a:r>
                    </a:p>
                    <a:p>
                      <a:pPr algn="ctr"/>
                      <a:r>
                        <a:rPr lang="nb-NO" sz="1050" dirty="0"/>
                        <a:t>Tur dag i nærområdet</a:t>
                      </a:r>
                    </a:p>
                    <a:p>
                      <a:endParaRPr lang="nb-N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20</a:t>
                      </a:r>
                    </a:p>
                    <a:p>
                      <a:r>
                        <a:rPr lang="nb-NO" sz="1050" b="1" u="sng" dirty="0"/>
                        <a:t>Gruppedeling</a:t>
                      </a:r>
                    </a:p>
                    <a:p>
                      <a:r>
                        <a:rPr lang="nb-NO" sz="1050" dirty="0"/>
                        <a:t>- språkgrupper</a:t>
                      </a:r>
                    </a:p>
                    <a:p>
                      <a:r>
                        <a:rPr lang="nb-NO" sz="1050" dirty="0"/>
                        <a:t>- høytlesing</a:t>
                      </a:r>
                    </a:p>
                    <a:p>
                      <a:r>
                        <a:rPr lang="nb-NO" sz="1050" dirty="0"/>
                        <a:t>- modellkitt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dirty="0"/>
                        <a:t>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8F8F"/>
                          </a:solidFill>
                          <a:effectLst/>
                          <a:uLnTx/>
                          <a:uFillTx/>
                        </a:rPr>
                        <a:t>SMÅ GRUPPER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Dagen har litt variert innhold, vi deler oss i grupper.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        </a:t>
                      </a:r>
                      <a:endParaRPr kumimoji="0" lang="nb-NO" sz="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Lek ute og inne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Småkokkene lager: kjøttdeig og makaroni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Eva plantid: 10:00-15:00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23</a:t>
                      </a:r>
                    </a:p>
                    <a:p>
                      <a:pPr algn="ctr"/>
                      <a:r>
                        <a:rPr lang="nb-NO" sz="1050" b="1" dirty="0">
                          <a:solidFill>
                            <a:srgbClr val="FF0000"/>
                          </a:solidFill>
                        </a:rPr>
                        <a:t>TA MED DAG</a:t>
                      </a:r>
                    </a:p>
                    <a:p>
                      <a:pPr algn="ctr"/>
                      <a:r>
                        <a:rPr lang="nb-NO" sz="1050" dirty="0"/>
                        <a:t>Alle kan ta med en leke hver</a:t>
                      </a:r>
                    </a:p>
                    <a:p>
                      <a:endParaRPr lang="nb-NO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524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b-NO" sz="105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26</a:t>
                      </a:r>
                    </a:p>
                    <a:p>
                      <a:pPr algn="ctr"/>
                      <a:r>
                        <a:rPr lang="nb-NO" sz="1050" dirty="0"/>
                        <a:t>Tur</a:t>
                      </a:r>
                      <a:r>
                        <a:rPr lang="nb-NO" sz="1050" baseline="0" dirty="0"/>
                        <a:t> til toppen av </a:t>
                      </a:r>
                      <a:r>
                        <a:rPr lang="nb-NO" sz="1050" baseline="0" dirty="0" err="1"/>
                        <a:t>Jernaldergården</a:t>
                      </a:r>
                      <a:endParaRPr lang="nb-N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b="1" u="sng" dirty="0"/>
                        <a:t>Gruppedeling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dirty="0"/>
                        <a:t>- språkgrupper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dirty="0"/>
                        <a:t>- konstruksjon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dirty="0"/>
                        <a:t>- hinderløype/ utelek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28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8F8F"/>
                          </a:solidFill>
                          <a:effectLst/>
                          <a:uLnTx/>
                          <a:uFillTx/>
                        </a:rPr>
                        <a:t>SMÅ GRUPPER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Dagen har litt variert innhold, vi deler oss i grupper. Arbeid innenfor tema jorda vår/ mnd. eventyr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29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Lek ute og inne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Småkokkene lager: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Blomkålsuppe</a:t>
                      </a:r>
                    </a:p>
                    <a:p>
                      <a:endParaRPr lang="nb-NO" sz="1050" dirty="0"/>
                    </a:p>
                    <a:p>
                      <a:endParaRPr kumimoji="0" lang="nb-NO" sz="105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r"/>
                      <a:r>
                        <a:rPr kumimoji="0" lang="nb-NO" sz="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                                      Eva plantid: 10:00-15:00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/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5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</a:rPr>
                        <a:t>PÅSKEVERKSTED / HINDERLØYPE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05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05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05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306083"/>
                  </a:ext>
                </a:extLst>
              </a:tr>
            </a:tbl>
          </a:graphicData>
        </a:graphic>
      </p:graphicFrame>
      <p:pic>
        <p:nvPicPr>
          <p:cNvPr id="10" name="Grafikk 9" descr="Kutt med heldekkende fyll">
            <a:extLst>
              <a:ext uri="{FF2B5EF4-FFF2-40B4-BE49-F238E27FC236}">
                <a16:creationId xmlns:a16="http://schemas.microsoft.com/office/drawing/2014/main" id="{3E56A37F-31FF-2A8C-BA67-A7BB80A16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8003" y="4969286"/>
            <a:ext cx="592667" cy="592667"/>
          </a:xfrm>
          <a:prstGeom prst="rect">
            <a:avLst/>
          </a:prstGeom>
        </p:spPr>
      </p:pic>
      <p:pic>
        <p:nvPicPr>
          <p:cNvPr id="39" name="Grafikk 38" descr="Snøfnugg med heldekkende fyll">
            <a:extLst>
              <a:ext uri="{FF2B5EF4-FFF2-40B4-BE49-F238E27FC236}">
                <a16:creationId xmlns:a16="http://schemas.microsoft.com/office/drawing/2014/main" id="{9FBE6F92-C92E-76C2-6D37-6B729E8E1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48" y="414739"/>
            <a:ext cx="846315" cy="846315"/>
          </a:xfrm>
          <a:prstGeom prst="rect">
            <a:avLst/>
          </a:prstGeom>
        </p:spPr>
      </p:pic>
      <p:pic>
        <p:nvPicPr>
          <p:cNvPr id="8" name="Grafikk 7" descr="Votter kontur">
            <a:extLst>
              <a:ext uri="{FF2B5EF4-FFF2-40B4-BE49-F238E27FC236}">
                <a16:creationId xmlns:a16="http://schemas.microsoft.com/office/drawing/2014/main" id="{1556BBD1-8AB2-9DF4-D2EF-3ABFCE283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9190" y="478915"/>
            <a:ext cx="830307" cy="830307"/>
          </a:xfrm>
          <a:prstGeom prst="rect">
            <a:avLst/>
          </a:prstGeom>
        </p:spPr>
      </p:pic>
      <p:pic>
        <p:nvPicPr>
          <p:cNvPr id="14" name="Grafikk 13" descr="Ballonger med heldekkende fyll">
            <a:extLst>
              <a:ext uri="{FF2B5EF4-FFF2-40B4-BE49-F238E27FC236}">
                <a16:creationId xmlns:a16="http://schemas.microsoft.com/office/drawing/2014/main" id="{5B3A29DB-EDB3-092F-B371-F1A89A4CB2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7052" y="2245687"/>
            <a:ext cx="457201" cy="457201"/>
          </a:xfrm>
          <a:prstGeom prst="rect">
            <a:avLst/>
          </a:prstGeom>
        </p:spPr>
      </p:pic>
      <p:pic>
        <p:nvPicPr>
          <p:cNvPr id="19" name="Grafikk 18" descr="Rotte med heldekkende fyll">
            <a:extLst>
              <a:ext uri="{FF2B5EF4-FFF2-40B4-BE49-F238E27FC236}">
                <a16:creationId xmlns:a16="http://schemas.microsoft.com/office/drawing/2014/main" id="{35E53A0F-6AF0-C5F1-A2F8-82A352EFF0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48178" y="3350266"/>
            <a:ext cx="457200" cy="457200"/>
          </a:xfrm>
          <a:prstGeom prst="rect">
            <a:avLst/>
          </a:prstGeom>
        </p:spPr>
      </p:pic>
      <p:pic>
        <p:nvPicPr>
          <p:cNvPr id="22" name="Grafikk 21" descr="Frosk med heldekkende fyll">
            <a:extLst>
              <a:ext uri="{FF2B5EF4-FFF2-40B4-BE49-F238E27FC236}">
                <a16:creationId xmlns:a16="http://schemas.microsoft.com/office/drawing/2014/main" id="{2C2909A0-FB7B-4945-A7FE-4108F1C938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68003" y="2950448"/>
            <a:ext cx="539509" cy="539509"/>
          </a:xfrm>
          <a:prstGeom prst="rect">
            <a:avLst/>
          </a:prstGeom>
        </p:spPr>
      </p:pic>
      <p:pic>
        <p:nvPicPr>
          <p:cNvPr id="26" name="Grafikk 25" descr="Bjørn med heldekkende fyll">
            <a:extLst>
              <a:ext uri="{FF2B5EF4-FFF2-40B4-BE49-F238E27FC236}">
                <a16:creationId xmlns:a16="http://schemas.microsoft.com/office/drawing/2014/main" id="{E42B6A12-4E45-8604-B3A0-7B679254A7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86745" y="4123514"/>
            <a:ext cx="539509" cy="539509"/>
          </a:xfrm>
          <a:prstGeom prst="rect">
            <a:avLst/>
          </a:prstGeom>
        </p:spPr>
      </p:pic>
      <p:pic>
        <p:nvPicPr>
          <p:cNvPr id="30" name="Grafikk 29" descr="Korallrød med heldekkende fyll">
            <a:extLst>
              <a:ext uri="{FF2B5EF4-FFF2-40B4-BE49-F238E27FC236}">
                <a16:creationId xmlns:a16="http://schemas.microsoft.com/office/drawing/2014/main" id="{37A273A6-8B0C-0550-8E26-B5DC39E328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27833" y="4292263"/>
            <a:ext cx="583063" cy="583063"/>
          </a:xfrm>
          <a:prstGeom prst="rect">
            <a:avLst/>
          </a:prstGeom>
        </p:spPr>
      </p:pic>
      <p:pic>
        <p:nvPicPr>
          <p:cNvPr id="34" name="Grafikk 33" descr="Motiv med kløft med heldekkende fyll">
            <a:extLst>
              <a:ext uri="{FF2B5EF4-FFF2-40B4-BE49-F238E27FC236}">
                <a16:creationId xmlns:a16="http://schemas.microsoft.com/office/drawing/2014/main" id="{AD3AF59A-4EC1-8D22-BD09-64A5752E18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84680" y="5427655"/>
            <a:ext cx="663498" cy="663498"/>
          </a:xfrm>
          <a:prstGeom prst="rect">
            <a:avLst/>
          </a:prstGeom>
        </p:spPr>
      </p:pic>
      <p:pic>
        <p:nvPicPr>
          <p:cNvPr id="42" name="Bilde 41" descr="Et bilde som inneholder maling, sketch, tegning, Kunstmaling&#10;&#10;Automatisk generert beskrivelse">
            <a:extLst>
              <a:ext uri="{FF2B5EF4-FFF2-40B4-BE49-F238E27FC236}">
                <a16:creationId xmlns:a16="http://schemas.microsoft.com/office/drawing/2014/main" id="{B85A09AB-C212-EE59-2CA5-DE643F848E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6518170" y="1883223"/>
            <a:ext cx="657623" cy="766847"/>
          </a:xfrm>
          <a:prstGeom prst="rect">
            <a:avLst/>
          </a:prstGeom>
        </p:spPr>
      </p:pic>
      <p:pic>
        <p:nvPicPr>
          <p:cNvPr id="46" name="Bilde 45">
            <a:extLst>
              <a:ext uri="{FF2B5EF4-FFF2-40B4-BE49-F238E27FC236}">
                <a16:creationId xmlns:a16="http://schemas.microsoft.com/office/drawing/2014/main" id="{5F435C27-AE71-FD19-D495-B3FA480015DC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rcRect l="20466" t="13855" r="20132" b="25452"/>
          <a:stretch/>
        </p:blipFill>
        <p:spPr>
          <a:xfrm>
            <a:off x="10207320" y="2192735"/>
            <a:ext cx="414968" cy="565064"/>
          </a:xfrm>
          <a:prstGeom prst="rect">
            <a:avLst/>
          </a:prstGeom>
        </p:spPr>
      </p:pic>
      <p:pic>
        <p:nvPicPr>
          <p:cNvPr id="48" name="Grafikk 47" descr="Festmaske med heldekkende fyll">
            <a:extLst>
              <a:ext uri="{FF2B5EF4-FFF2-40B4-BE49-F238E27FC236}">
                <a16:creationId xmlns:a16="http://schemas.microsoft.com/office/drawing/2014/main" id="{2744681B-7839-14B2-E6A3-92073D75CD0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154623" y="3286108"/>
            <a:ext cx="565064" cy="565064"/>
          </a:xfrm>
          <a:prstGeom prst="rect">
            <a:avLst/>
          </a:prstGeom>
        </p:spPr>
      </p:pic>
      <p:pic>
        <p:nvPicPr>
          <p:cNvPr id="50" name="Grafikk 49" descr="Fly med heldekkende fyll">
            <a:extLst>
              <a:ext uri="{FF2B5EF4-FFF2-40B4-BE49-F238E27FC236}">
                <a16:creationId xmlns:a16="http://schemas.microsoft.com/office/drawing/2014/main" id="{4DB2BDCF-E58F-B98F-196A-AEC3FE0B31C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3960937">
            <a:off x="10241081" y="4333583"/>
            <a:ext cx="540119" cy="540119"/>
          </a:xfrm>
          <a:prstGeom prst="rect">
            <a:avLst/>
          </a:prstGeom>
        </p:spPr>
      </p:pic>
      <p:pic>
        <p:nvPicPr>
          <p:cNvPr id="3" name="Bilde 2" descr="Et bilde som inneholder Motetilbehør, hodeplagg, hatt&#10;&#10;Automatisk generert beskrivelse">
            <a:extLst>
              <a:ext uri="{FF2B5EF4-FFF2-40B4-BE49-F238E27FC236}">
                <a16:creationId xmlns:a16="http://schemas.microsoft.com/office/drawing/2014/main" id="{92BA066A-76A2-A1DB-989C-5F01563FB4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4537756" y="1949679"/>
            <a:ext cx="457201" cy="519010"/>
          </a:xfrm>
          <a:prstGeom prst="rect">
            <a:avLst/>
          </a:prstGeom>
        </p:spPr>
      </p:pic>
      <p:pic>
        <p:nvPicPr>
          <p:cNvPr id="4" name="Grafikk 3" descr="Koi kontur">
            <a:extLst>
              <a:ext uri="{FF2B5EF4-FFF2-40B4-BE49-F238E27FC236}">
                <a16:creationId xmlns:a16="http://schemas.microsoft.com/office/drawing/2014/main" id="{494C1857-F397-842B-7AB7-6D28C10D10F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708676" y="3345491"/>
            <a:ext cx="539509" cy="539509"/>
          </a:xfrm>
          <a:prstGeom prst="rect">
            <a:avLst/>
          </a:prstGeom>
        </p:spPr>
      </p:pic>
      <p:pic>
        <p:nvPicPr>
          <p:cNvPr id="6" name="Grafikk 5" descr="Kniv og gaffel kontur">
            <a:extLst>
              <a:ext uri="{FF2B5EF4-FFF2-40B4-BE49-F238E27FC236}">
                <a16:creationId xmlns:a16="http://schemas.microsoft.com/office/drawing/2014/main" id="{A662AA07-B39A-2561-6BF0-CC1AB907E6C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920259" y="3983576"/>
            <a:ext cx="409692" cy="409692"/>
          </a:xfrm>
          <a:prstGeom prst="rect">
            <a:avLst/>
          </a:prstGeom>
        </p:spPr>
      </p:pic>
      <p:pic>
        <p:nvPicPr>
          <p:cNvPr id="9" name="Grafikk 8" descr="Skål med heldekkende fyll">
            <a:extLst>
              <a:ext uri="{FF2B5EF4-FFF2-40B4-BE49-F238E27FC236}">
                <a16:creationId xmlns:a16="http://schemas.microsoft.com/office/drawing/2014/main" id="{1D576098-7A43-85FF-9A49-050CF577B8A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812569" y="5590940"/>
            <a:ext cx="546658" cy="546658"/>
          </a:xfrm>
          <a:prstGeom prst="rect">
            <a:avLst/>
          </a:prstGeom>
        </p:spPr>
      </p:pic>
      <p:pic>
        <p:nvPicPr>
          <p:cNvPr id="12" name="Grafikk 11" descr="Kylling med heldekkende fyll">
            <a:extLst>
              <a:ext uri="{FF2B5EF4-FFF2-40B4-BE49-F238E27FC236}">
                <a16:creationId xmlns:a16="http://schemas.microsoft.com/office/drawing/2014/main" id="{65FCBCFC-08A3-61CA-B8BD-6059F945E12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660662" y="5427655"/>
            <a:ext cx="546658" cy="546658"/>
          </a:xfrm>
          <a:prstGeom prst="rect">
            <a:avLst/>
          </a:prstGeom>
        </p:spPr>
      </p:pic>
      <p:pic>
        <p:nvPicPr>
          <p:cNvPr id="17" name="Grafikk 16" descr="Hinder med heldekkende fyll">
            <a:extLst>
              <a:ext uri="{FF2B5EF4-FFF2-40B4-BE49-F238E27FC236}">
                <a16:creationId xmlns:a16="http://schemas.microsoft.com/office/drawing/2014/main" id="{8E56E1AD-D350-F7CE-B05F-FA55ABE7C68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321000" y="5401857"/>
            <a:ext cx="546658" cy="546658"/>
          </a:xfrm>
          <a:prstGeom prst="rect">
            <a:avLst/>
          </a:prstGeom>
        </p:spPr>
      </p:pic>
      <p:pic>
        <p:nvPicPr>
          <p:cNvPr id="5" name="Grafikk 4" descr="Musikknoter med heldekkende fyll">
            <a:extLst>
              <a:ext uri="{FF2B5EF4-FFF2-40B4-BE49-F238E27FC236}">
                <a16:creationId xmlns:a16="http://schemas.microsoft.com/office/drawing/2014/main" id="{CFE442AD-FA5B-2D48-860B-41D3CA93C34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480075" y="2228198"/>
            <a:ext cx="45720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4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846A63170B5346A17805283DAAE2ED" ma:contentTypeVersion="11" ma:contentTypeDescription="Opprett et nytt dokument." ma:contentTypeScope="" ma:versionID="22e9260326da12e2740b5b841aea510e">
  <xsd:schema xmlns:xsd="http://www.w3.org/2001/XMLSchema" xmlns:xs="http://www.w3.org/2001/XMLSchema" xmlns:p="http://schemas.microsoft.com/office/2006/metadata/properties" xmlns:ns3="eb27f149-dc5a-40a6-9571-f18de24268bb" xmlns:ns4="3a4c8da8-248b-425c-82d2-809d1f1012a0" targetNamespace="http://schemas.microsoft.com/office/2006/metadata/properties" ma:root="true" ma:fieldsID="87e520c3017767d812e15f675d15dcbf" ns3:_="" ns4:_="">
    <xsd:import namespace="eb27f149-dc5a-40a6-9571-f18de24268bb"/>
    <xsd:import namespace="3a4c8da8-248b-425c-82d2-809d1f1012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7f149-dc5a-40a6-9571-f18de2426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c8da8-248b-425c-82d2-809d1f1012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B00DF6-645C-44F5-94C5-42AACEC82D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70184A-6598-4C7A-8F1D-217FC053B6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27f149-dc5a-40a6-9571-f18de24268bb"/>
    <ds:schemaRef ds:uri="3a4c8da8-248b-425c-82d2-809d1f1012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A14B4B-5518-4265-8BE9-E9166056A164}">
  <ds:schemaRefs>
    <ds:schemaRef ds:uri="http://purl.org/dc/elements/1.1/"/>
    <ds:schemaRef ds:uri="eb27f149-dc5a-40a6-9571-f18de24268bb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3a4c8da8-248b-425c-82d2-809d1f1012a0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251</Words>
  <Application>Microsoft Office PowerPoint</Application>
  <PresentationFormat>Widescreen</PresentationFormat>
  <Paragraphs>92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Modern Love Caps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Karoline Sandberg</dc:creator>
  <cp:lastModifiedBy>Eva Møllegaard</cp:lastModifiedBy>
  <cp:revision>103</cp:revision>
  <cp:lastPrinted>2024-01-18T11:11:08Z</cp:lastPrinted>
  <dcterms:created xsi:type="dcterms:W3CDTF">2021-01-19T13:43:51Z</dcterms:created>
  <dcterms:modified xsi:type="dcterms:W3CDTF">2024-01-29T17:24:26Z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0x010100D8846A63170B5346A17805283DAAE2ED</vt:lpwstr>
  </property>
</Properties>
</file>